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28"/>
  </p:notesMasterIdLst>
  <p:sldIdLst>
    <p:sldId id="256" r:id="rId5"/>
    <p:sldId id="261" r:id="rId6"/>
    <p:sldId id="258" r:id="rId7"/>
    <p:sldId id="259" r:id="rId8"/>
    <p:sldId id="263" r:id="rId9"/>
    <p:sldId id="264" r:id="rId10"/>
    <p:sldId id="294" r:id="rId11"/>
    <p:sldId id="297" r:id="rId12"/>
    <p:sldId id="296" r:id="rId13"/>
    <p:sldId id="314" r:id="rId14"/>
    <p:sldId id="315" r:id="rId15"/>
    <p:sldId id="316" r:id="rId16"/>
    <p:sldId id="317" r:id="rId17"/>
    <p:sldId id="318" r:id="rId18"/>
    <p:sldId id="298" r:id="rId19"/>
    <p:sldId id="319" r:id="rId20"/>
    <p:sldId id="275" r:id="rId21"/>
    <p:sldId id="284" r:id="rId22"/>
    <p:sldId id="320" r:id="rId23"/>
    <p:sldId id="321" r:id="rId24"/>
    <p:sldId id="322" r:id="rId25"/>
    <p:sldId id="323" r:id="rId26"/>
    <p:sldId id="292" r:id="rId27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20" userDrawn="1">
          <p15:clr>
            <a:srgbClr val="A4A3A4"/>
          </p15:clr>
        </p15:guide>
        <p15:guide id="4" orient="horz" pos="19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48"/>
    <a:srgbClr val="003399"/>
    <a:srgbClr val="B462E2"/>
    <a:srgbClr val="ECB0B0"/>
    <a:srgbClr val="75DDEA"/>
    <a:srgbClr val="45D0E3"/>
    <a:srgbClr val="FFFFFF"/>
    <a:srgbClr val="FFEFCB"/>
    <a:srgbClr val="CEEBEB"/>
    <a:srgbClr val="D6EC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1884" y="114"/>
      </p:cViewPr>
      <p:guideLst>
        <p:guide orient="horz" pos="122"/>
        <p:guide pos="2880"/>
        <p:guide orient="horz" pos="820"/>
        <p:guide orient="horz" pos="19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46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23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0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140F35F-1B92-F6F8-BCD1-75D971DAEE6B}"/>
              </a:ext>
            </a:extLst>
          </p:cNvPr>
          <p:cNvGrpSpPr/>
          <p:nvPr userDrawn="1"/>
        </p:nvGrpSpPr>
        <p:grpSpPr>
          <a:xfrm>
            <a:off x="0" y="0"/>
            <a:ext cx="112143" cy="6858000"/>
            <a:chOff x="0" y="0"/>
            <a:chExt cx="228600" cy="6858000"/>
          </a:xfrm>
        </p:grpSpPr>
        <p:sp>
          <p:nvSpPr>
            <p:cNvPr id="15367" name="Rectangle 7" descr="Gold bar"/>
            <p:cNvSpPr>
              <a:spLocks noChangeArrowheads="1"/>
            </p:cNvSpPr>
            <p:nvPr/>
          </p:nvSpPr>
          <p:spPr bwMode="auto">
            <a:xfrm>
              <a:off x="0" y="0"/>
              <a:ext cx="228600" cy="2286000"/>
            </a:xfrm>
            <a:prstGeom prst="rect">
              <a:avLst/>
            </a:prstGeom>
            <a:solidFill>
              <a:srgbClr val="FEF248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69" name="Rectangle 9" descr="Orange bar"/>
            <p:cNvSpPr>
              <a:spLocks noChangeArrowheads="1"/>
            </p:cNvSpPr>
            <p:nvPr/>
          </p:nvSpPr>
          <p:spPr bwMode="auto">
            <a:xfrm>
              <a:off x="0" y="2286000"/>
              <a:ext cx="228600" cy="2286000"/>
            </a:xfrm>
            <a:prstGeom prst="rect">
              <a:avLst/>
            </a:prstGeom>
            <a:solidFill>
              <a:srgbClr val="B462E2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70" name="Rectangle 10" descr="Slate bar"/>
            <p:cNvSpPr>
              <a:spLocks noChangeArrowheads="1"/>
            </p:cNvSpPr>
            <p:nvPr/>
          </p:nvSpPr>
          <p:spPr bwMode="auto">
            <a:xfrm>
              <a:off x="0" y="4572000"/>
              <a:ext cx="228600" cy="2286000"/>
            </a:xfrm>
            <a:prstGeom prst="rect">
              <a:avLst/>
            </a:prstGeom>
            <a:solidFill>
              <a:srgbClr val="75DDEA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49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9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51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54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9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55&#51901;_&#50696;&#49884;&#45813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2.xml"/><Relationship Id="rId7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51088;&#47308;/46&#51901;_&#49373;&#44033;&#50676;&#44592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51088;&#47308;/47&#51901;_&#50696;&#49884;&#45813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48&#51901;_&#50857;&#50612;%20&#46027;&#48372;&#44592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25869"/>
            <a:ext cx="7772400" cy="1400274"/>
          </a:xfrm>
        </p:spPr>
        <p:txBody>
          <a:bodyPr/>
          <a:lstStyle/>
          <a:p>
            <a:r>
              <a:rPr lang="ko-KR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공학세계</a:t>
            </a:r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3117416" y="3429000"/>
            <a:ext cx="2914014" cy="207169"/>
          </a:xfrm>
          <a:prstGeom prst="rect">
            <a:avLst/>
          </a:prstGeom>
          <a:solidFill>
            <a:srgbClr val="B462E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6031430" y="3429000"/>
            <a:ext cx="2914014" cy="207169"/>
          </a:xfrm>
          <a:prstGeom prst="rect">
            <a:avLst/>
          </a:prstGeom>
          <a:solidFill>
            <a:srgbClr val="75DDE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10" descr="Slate bar">
            <a:extLst>
              <a:ext uri="{FF2B5EF4-FFF2-40B4-BE49-F238E27FC236}">
                <a16:creationId xmlns:a16="http://schemas.microsoft.com/office/drawing/2014/main" id="{BAF9C74C-C4CB-7C9E-8E99-CD2651DDA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80" y="3429000"/>
            <a:ext cx="2914014" cy="207169"/>
          </a:xfrm>
          <a:prstGeom prst="rect">
            <a:avLst/>
          </a:prstGeom>
          <a:solidFill>
            <a:srgbClr val="FEF24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8198B-7ABF-3E6E-2D32-87CD07D96049}"/>
              </a:ext>
            </a:extLst>
          </p:cNvPr>
          <p:cNvSpPr txBox="1"/>
          <p:nvPr/>
        </p:nvSpPr>
        <p:spPr>
          <a:xfrm>
            <a:off x="3665341" y="3906699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CDE40-A3F0-E403-5AE2-C6DF3376C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48C7244-D780-8E75-794D-E1EA90196CB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B413490-BD85-283D-3958-14230F92AF9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6A3117-4D66-3398-7A4E-762B6E88900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8DB764C-55E2-C716-FC4E-3AB591BA5B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7000F6-4F89-D27D-9F1D-7355DE1B38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670A64-FC81-18D9-2724-B74BFF6BB6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3B6974-5A5D-C28F-2BF6-BA4264BC27D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3D129A6C-C7A9-91E5-725F-0E7FC18E8D2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B8B1FD-BF6D-3DE3-2B5A-B33AAC5A62F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73DECA0-91D4-37A4-E60C-CBD0E99570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00" y="1935430"/>
            <a:ext cx="6866687" cy="3858757"/>
          </a:xfrm>
          <a:prstGeom prst="roundRect">
            <a:avLst>
              <a:gd name="adj" fmla="val 5276"/>
            </a:avLst>
          </a:prstGeom>
        </p:spPr>
      </p:pic>
      <p:sp>
        <p:nvSpPr>
          <p:cNvPr id="13" name="말풍선: 사각형 12">
            <a:extLst>
              <a:ext uri="{FF2B5EF4-FFF2-40B4-BE49-F238E27FC236}">
                <a16:creationId xmlns:a16="http://schemas.microsoft.com/office/drawing/2014/main" id="{6B59790C-2EC1-22A3-753C-E20978B2BC7E}"/>
              </a:ext>
            </a:extLst>
          </p:cNvPr>
          <p:cNvSpPr/>
          <p:nvPr/>
        </p:nvSpPr>
        <p:spPr bwMode="auto">
          <a:xfrm>
            <a:off x="5289770" y="1304237"/>
            <a:ext cx="3674718" cy="1709549"/>
          </a:xfrm>
          <a:prstGeom prst="wedgeRectCallout">
            <a:avLst>
              <a:gd name="adj1" fmla="val -41356"/>
              <a:gd name="adj2" fmla="val 70393"/>
            </a:avLst>
          </a:prstGeom>
          <a:solidFill>
            <a:srgbClr val="FEF248"/>
          </a:solidFill>
          <a:ln w="38100">
            <a:solidFill>
              <a:srgbClr val="FEF248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ko-KR" altLang="en-US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나는 정해진 순서에 따라 일을 처리해</a:t>
            </a:r>
            <a:r>
              <a:rPr lang="en-US" altLang="ko-KR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미안하지만</a:t>
            </a:r>
            <a:r>
              <a:rPr lang="en-US" altLang="ko-KR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나는 누가 옆에 와도 감지하지 못하고 그냥 하던 일을 해서 내 옆에 오면 위험해</a:t>
            </a:r>
            <a:r>
              <a:rPr lang="en-US" altLang="ko-KR" sz="20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000" b="1">
              <a:solidFill>
                <a:srgbClr val="00339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85F153A-EAC1-8053-2C72-4295E9C481C9}"/>
              </a:ext>
            </a:extLst>
          </p:cNvPr>
          <p:cNvSpPr txBox="1"/>
          <p:nvPr/>
        </p:nvSpPr>
        <p:spPr>
          <a:xfrm>
            <a:off x="573391" y="5877620"/>
            <a:ext cx="79972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전통적인 산업용 로봇은 위험하여 사람과 함께 할 수 없었다</a:t>
            </a:r>
            <a:r>
              <a:rPr lang="en-US" altLang="ko-KR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                  </a:t>
            </a:r>
            <a:endParaRPr lang="ko-KR" altLang="en-US" b="0" i="0" u="none" strike="noStrike" baseline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7752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BB8F5-44B0-3CCD-17CE-3E44F6330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74D535A-54B4-0B49-B7D1-25F261B4B1D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C8A6BD9-F014-D9E2-50BB-7334BAA07758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19AEE2-E0B6-9129-27D8-11FFDA11776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3A516B3-FC20-BC58-EB3B-4D8B1A3169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950504D-0620-DECE-6731-0DF71FCF41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FD038AF-B49A-3545-A74D-00EE386781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88B545-1DCC-7AB9-2DDF-07E8CA3A9CF6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BB43EA85-4F73-401B-8D27-45FFD460D48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2DF961-622C-5628-8495-F0FFCE006D5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BB20EFD-86DC-089E-8BE9-D43A2C9F90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" b="5652"/>
          <a:stretch/>
        </p:blipFill>
        <p:spPr>
          <a:xfrm flipH="1">
            <a:off x="893400" y="1935430"/>
            <a:ext cx="6866687" cy="3858757"/>
          </a:xfrm>
          <a:prstGeom prst="roundRect">
            <a:avLst>
              <a:gd name="adj" fmla="val 5276"/>
            </a:avLst>
          </a:prstGeom>
        </p:spPr>
      </p:pic>
      <p:sp>
        <p:nvSpPr>
          <p:cNvPr id="13" name="말풍선: 사각형 12">
            <a:extLst>
              <a:ext uri="{FF2B5EF4-FFF2-40B4-BE49-F238E27FC236}">
                <a16:creationId xmlns:a16="http://schemas.microsoft.com/office/drawing/2014/main" id="{BAF6FBDE-FC7B-5D08-CF9A-ADD94CFBCC66}"/>
              </a:ext>
            </a:extLst>
          </p:cNvPr>
          <p:cNvSpPr/>
          <p:nvPr/>
        </p:nvSpPr>
        <p:spPr bwMode="auto">
          <a:xfrm>
            <a:off x="5580112" y="1304237"/>
            <a:ext cx="3384376" cy="1709549"/>
          </a:xfrm>
          <a:prstGeom prst="wedgeRectCallout">
            <a:avLst>
              <a:gd name="adj1" fmla="val -58549"/>
              <a:gd name="adj2" fmla="val -924"/>
            </a:avLst>
          </a:prstGeom>
          <a:solidFill>
            <a:srgbClr val="FEF248"/>
          </a:solidFill>
          <a:ln w="38100">
            <a:solidFill>
              <a:srgbClr val="FEF248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ko-KR" altLang="en-US" sz="20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나는 주변 환경에 민감하게 반응해</a:t>
            </a:r>
            <a:r>
              <a:rPr lang="en-US" altLang="ko-KR" sz="20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r>
              <a:rPr lang="ko-KR" altLang="en-US" sz="20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그래서 사람이 옆에 오거나 닿으면 그에 맞춰 내 동작을 조절할 수 있어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692ECE-EEB4-131B-48FB-5B71D4B558EB}"/>
              </a:ext>
            </a:extLst>
          </p:cNvPr>
          <p:cNvSpPr txBox="1"/>
          <p:nvPr/>
        </p:nvSpPr>
        <p:spPr>
          <a:xfrm>
            <a:off x="908744" y="5853673"/>
            <a:ext cx="6851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8288" indent="-268288" algn="ctr"/>
            <a:r>
              <a:rPr lang="ko-KR" altLang="en-US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최근에는 사람과 함께 안전하게 작업할 수 있는 </a:t>
            </a:r>
            <a:br>
              <a:rPr lang="en-US" altLang="ko-KR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협동 로봇이 산업용 로봇의 주류를 이루고 있다</a:t>
            </a:r>
            <a:r>
              <a:rPr lang="en-US" altLang="ko-KR" b="0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b="0" i="0" u="none" strike="noStrike" baseline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8659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864D2-2EB4-F6D9-E917-B128A7467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B823C57-1273-5192-0B98-698E35DD85A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71CC22F-AF46-F248-3BAD-55ED3B95BBA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58F5F0-A10C-C9B8-9869-507A1C4B98B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A9C9171C-ED76-B24F-845C-8C1AA06F2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DC5FAD6-ED42-7750-1BB8-AC70926447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87BE85-952F-84E3-2CF4-FBF9CFC967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6BFE63E-00A4-D972-34DB-493FE1D23D63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서비스용 로봇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1552E2F-5ABD-583B-1285-A204AC51A5B6}"/>
              </a:ext>
            </a:extLst>
          </p:cNvPr>
          <p:cNvSpPr/>
          <p:nvPr/>
        </p:nvSpPr>
        <p:spPr>
          <a:xfrm>
            <a:off x="854279" y="1790472"/>
            <a:ext cx="8133583" cy="4065383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731445-804B-69E8-C910-5C5F2F61BE8F}"/>
              </a:ext>
            </a:extLst>
          </p:cNvPr>
          <p:cNvSpPr txBox="1"/>
          <p:nvPr/>
        </p:nvSpPr>
        <p:spPr>
          <a:xfrm>
            <a:off x="920683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서비스용 로봇은 산업 현장이 아닌 사람들이 편리하게 살아가는 데 필요한 다양한 서비스를 제공하는 로봇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 로봇도 산업용 로봇과 마찬가지로 인간을 대신하여 일을 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현재 다양한 종류가 개발되어 여러 분야에서 활용되고 있음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5E918157-F455-590D-F008-DF408C8F7271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DB5E93-CA71-8EB1-55FB-23E4964BBEA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</p:spTree>
    <p:extLst>
      <p:ext uri="{BB962C8B-B14F-4D97-AF65-F5344CB8AC3E}">
        <p14:creationId xmlns:p14="http://schemas.microsoft.com/office/powerpoint/2010/main" val="3525355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3797-125D-C41F-A38E-1841B6FB7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5A49923-D533-1436-221D-AA0EEDE0C8FC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289C318-5856-D6DA-0CA3-019D1E5FE3BE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3CE959-EEA2-5FAE-C170-9A0C4C2E28E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4CA4007-B862-31B4-73CF-DBA43C94F7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F5CF85F-D534-7FA4-31DD-BF244CBB0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49C897-31BF-0D36-BAB2-2D8907E5F7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AD1259-9967-8880-2DAA-8A7FE23B60DD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서비스용 로봇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C541353-4191-5909-85D9-8B4E931E2F25}"/>
              </a:ext>
            </a:extLst>
          </p:cNvPr>
          <p:cNvSpPr/>
          <p:nvPr/>
        </p:nvSpPr>
        <p:spPr>
          <a:xfrm>
            <a:off x="854279" y="1790472"/>
            <a:ext cx="8133583" cy="456414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65EBF9-3AA5-B9BB-AE69-9F36FDFA8EAB}"/>
              </a:ext>
            </a:extLst>
          </p:cNvPr>
          <p:cNvSpPr txBox="1"/>
          <p:nvPr/>
        </p:nvSpPr>
        <p:spPr>
          <a:xfrm>
            <a:off x="920683" y="1894081"/>
            <a:ext cx="7899789" cy="438313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서비스용 로봇은 인간의 일상생활 속에서 여러 가지 서비스를 제공하는 개인 서비스용 로봇과 전문적이고 특수한 작업을 수행하는 전문 서비스용 로봇으로 구분됨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최근에는 인공지능 기술과 결합되어 외부 환경을 인식하고 스스로 상황을 판단하여 자율적으로 작동하는 지능형 로봇으로 발전하면서 활용 분야가 더욱 넓어지고 있음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95061BB4-F5E4-3569-E185-4567F3D7894C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28F590-EE69-1437-1285-2A3D7AE6157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</p:spTree>
    <p:extLst>
      <p:ext uri="{BB962C8B-B14F-4D97-AF65-F5344CB8AC3E}">
        <p14:creationId xmlns:p14="http://schemas.microsoft.com/office/powerpoint/2010/main" val="549547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C311A-92AB-DBE9-A61A-9F537176C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DF78F2B-A829-FC02-8668-B4D8308FF1A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E83B173-EF39-848A-B2E6-E45E62A0AA1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A0933B-E374-3433-EFB0-4C8691FC7326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F7B0DD2-9522-CB49-6075-4DA8DDF15F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DB7E480-B27C-2F34-C7BC-9D82C91CC0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D046547-92F9-F4A3-5278-B149761DD5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32A5C7-174E-9905-78D7-FC322C8B7D9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서비스용 로봇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3797FDEC-0963-5A72-BA94-8A2D554D7EE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154598-DA2F-8B5B-8F66-01F35486E43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A22BA31-8C56-4365-2FD6-4D5F00B35E8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4572000" y="2761694"/>
            <a:ext cx="1915670" cy="273486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CECC5970-353F-80AC-7989-E819BC7F7C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2137669" y="2371493"/>
            <a:ext cx="2419475" cy="1986136"/>
          </a:xfrm>
          <a:prstGeom prst="rect">
            <a:avLst/>
          </a:prstGeom>
        </p:spPr>
      </p:pic>
      <p:sp>
        <p:nvSpPr>
          <p:cNvPr id="13" name="TextBox 12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F9386107-2E32-DC10-380A-EC20EF582E63}"/>
              </a:ext>
            </a:extLst>
          </p:cNvPr>
          <p:cNvSpPr txBox="1"/>
          <p:nvPr/>
        </p:nvSpPr>
        <p:spPr>
          <a:xfrm>
            <a:off x="2223716" y="2716794"/>
            <a:ext cx="1907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서비스용 로봇의 활용 </a:t>
            </a:r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1868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0DE38-BB50-7DFE-7AB5-01291E521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1CF5C3-2CAA-9320-02F2-72F6AF84D7C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8BA62C9-8708-5249-A3F1-E5F5987A81E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37B8B0-4022-7FCF-979D-1E364F42975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사례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A9D611-9359-47AF-9606-28E59D7069C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BCEE375-0EAA-3523-ECC2-9660053BF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E6E32D-A631-FA50-1782-7388B1D979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02A6F65-4F2D-EE32-E8AA-A53D9D583C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5DA9262-407E-2DFD-248E-2F411B86EA65}"/>
              </a:ext>
            </a:extLst>
          </p:cNvPr>
          <p:cNvSpPr/>
          <p:nvPr/>
        </p:nvSpPr>
        <p:spPr>
          <a:xfrm>
            <a:off x="361628" y="1301750"/>
            <a:ext cx="8602860" cy="464753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84A391-FA71-6FFB-6629-52F858B7E4B8}"/>
              </a:ext>
            </a:extLst>
          </p:cNvPr>
          <p:cNvSpPr txBox="1"/>
          <p:nvPr/>
        </p:nvSpPr>
        <p:spPr>
          <a:xfrm>
            <a:off x="428030" y="1405359"/>
            <a:ext cx="8354342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로봇과 의료용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재난 구호용 등 다양한 분야의 서비스용 로봇이 일상에서 폭넓게 활용되며 우리의 삶을 편리하게 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로봇이 사람의 한계를 뛰어넘어 빠르고 정확하게 작업을 수행할 수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시간과 장소나 환경에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구애받지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않고 다양한 일을 처리할 수 있기 때문임</a:t>
            </a:r>
          </a:p>
        </p:txBody>
      </p:sp>
    </p:spTree>
    <p:extLst>
      <p:ext uri="{BB962C8B-B14F-4D97-AF65-F5344CB8AC3E}">
        <p14:creationId xmlns:p14="http://schemas.microsoft.com/office/powerpoint/2010/main" val="442048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B1114D-B76C-6241-3B8E-204BF4CB0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314B069-B6A6-AA25-560F-6B44ABF103A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E5D70EF-72E3-305D-CD4B-F2F8083EB9B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7FF343-D6A9-E326-AB81-B19D95CDAD59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사례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E655B7-142D-BFE0-7DB1-5965AB3F015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69A5DEF-B2AE-75FF-2997-A75BA6844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5C881AA-9A2C-9DFC-7FD7-3139508A6E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17984E-9898-1DA5-4597-730897EB9A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56477230-63FF-4F15-F180-4710AD6C2097}"/>
              </a:ext>
            </a:extLst>
          </p:cNvPr>
          <p:cNvSpPr/>
          <p:nvPr/>
        </p:nvSpPr>
        <p:spPr>
          <a:xfrm>
            <a:off x="361628" y="1301750"/>
            <a:ext cx="8602860" cy="1460797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31BB25-8DDF-C1FD-6624-50FF9E045558}"/>
              </a:ext>
            </a:extLst>
          </p:cNvPr>
          <p:cNvSpPr txBox="1"/>
          <p:nvPr/>
        </p:nvSpPr>
        <p:spPr>
          <a:xfrm>
            <a:off x="428030" y="1405359"/>
            <a:ext cx="8354342" cy="120335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이러한 특성 덕분에 로봇은 앞으로도 활용 범위가 지속적으로 확대될 것으로 기대됨</a:t>
            </a:r>
          </a:p>
        </p:txBody>
      </p:sp>
      <p:sp>
        <p:nvSpPr>
          <p:cNvPr id="9" name="말풍선: 타원형 8">
            <a:extLst>
              <a:ext uri="{FF2B5EF4-FFF2-40B4-BE49-F238E27FC236}">
                <a16:creationId xmlns:a16="http://schemas.microsoft.com/office/drawing/2014/main" id="{CFA6D5A7-E251-63E9-A441-BE2CCDEEAA00}"/>
              </a:ext>
            </a:extLst>
          </p:cNvPr>
          <p:cNvSpPr/>
          <p:nvPr/>
        </p:nvSpPr>
        <p:spPr bwMode="auto">
          <a:xfrm>
            <a:off x="2671231" y="3418278"/>
            <a:ext cx="1571131" cy="1631005"/>
          </a:xfrm>
          <a:prstGeom prst="wedgeEllipseCallout">
            <a:avLst>
              <a:gd name="adj1" fmla="val 73401"/>
              <a:gd name="adj2" fmla="val -1808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987FFE6E-6A08-EA89-402F-AE9B590FBDFA}"/>
              </a:ext>
            </a:extLst>
          </p:cNvPr>
          <p:cNvSpPr txBox="1"/>
          <p:nvPr/>
        </p:nvSpPr>
        <p:spPr>
          <a:xfrm>
            <a:off x="2750626" y="3638970"/>
            <a:ext cx="14011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로봇의 활용 사례 </a:t>
            </a:r>
            <a:r>
              <a:rPr lang="ko-KR" altLang="en-US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C67A0821-E5BF-CF29-2AFD-6019E8615D8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4067944" y="3399771"/>
            <a:ext cx="2121747" cy="24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851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102"/>
            <a:ext cx="8568952" cy="684000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8" y="206021"/>
            <a:ext cx="2266156" cy="756000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418034" y="307022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37557D-EC2C-7968-B7E0-B442CCEBE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ED559C3-4A98-E037-2D71-3AEB4E67A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B9F51470-82B4-418E-61C5-F90826E8D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761DFF-FD9B-E13B-C721-2F5F0F4F53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F27BAF7-35CC-801B-9410-E831289B30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BA0396-8866-0B2E-D5EA-C99F3F8C7704}"/>
              </a:ext>
            </a:extLst>
          </p:cNvPr>
          <p:cNvSpPr txBox="1"/>
          <p:nvPr/>
        </p:nvSpPr>
        <p:spPr>
          <a:xfrm>
            <a:off x="2691474" y="321493"/>
            <a:ext cx="61954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</a:t>
            </a:r>
            <a:r>
              <a:rPr lang="ko-KR" altLang="en-US" sz="2800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활용 분야 탐색하기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20B0B1-9570-38C1-AAE2-8D77DCE45D26}"/>
              </a:ext>
            </a:extLst>
          </p:cNvPr>
          <p:cNvSpPr txBox="1"/>
          <p:nvPr/>
        </p:nvSpPr>
        <p:spPr>
          <a:xfrm>
            <a:off x="745191" y="1146049"/>
            <a:ext cx="8242672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앞에서 소개된 로봇 이외에 우리 생활에서 발견할 수 있는 로봇 두 가지를 탐색해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그리고 이 로봇이 없었더라면 어떤 불편함이 있을지 생각해 보고 친구와 이야기를 나눠보자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A831FCF-E29C-9E80-E582-2AD75DB3308D}"/>
              </a:ext>
            </a:extLst>
          </p:cNvPr>
          <p:cNvSpPr/>
          <p:nvPr/>
        </p:nvSpPr>
        <p:spPr>
          <a:xfrm>
            <a:off x="424978" y="1259429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FECD4DB6-A8DB-45DB-676D-3D2F49EE5F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837447"/>
              </p:ext>
            </p:extLst>
          </p:nvPr>
        </p:nvGraphicFramePr>
        <p:xfrm>
          <a:off x="424978" y="3394164"/>
          <a:ext cx="8562886" cy="2884520"/>
        </p:xfrm>
        <a:graphic>
          <a:graphicData uri="http://schemas.openxmlformats.org/drawingml/2006/table">
            <a:tbl>
              <a:tblPr firstRow="1" bandRow="1"/>
              <a:tblGrid>
                <a:gridCol w="1914774">
                  <a:extLst>
                    <a:ext uri="{9D8B030D-6E8A-4147-A177-3AD203B41FA5}">
                      <a16:colId xmlns:a16="http://schemas.microsoft.com/office/drawing/2014/main" val="754018396"/>
                    </a:ext>
                  </a:extLst>
                </a:gridCol>
                <a:gridCol w="3504076">
                  <a:extLst>
                    <a:ext uri="{9D8B030D-6E8A-4147-A177-3AD203B41FA5}">
                      <a16:colId xmlns:a16="http://schemas.microsoft.com/office/drawing/2014/main" val="2580684090"/>
                    </a:ext>
                  </a:extLst>
                </a:gridCol>
                <a:gridCol w="3144036">
                  <a:extLst>
                    <a:ext uri="{9D8B030D-6E8A-4147-A177-3AD203B41FA5}">
                      <a16:colId xmlns:a16="http://schemas.microsoft.com/office/drawing/2014/main" val="1878453425"/>
                    </a:ext>
                  </a:extLst>
                </a:gridCol>
              </a:tblGrid>
              <a:tr h="411049">
                <a:tc row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내가 발견한 </a:t>
                      </a:r>
                      <a:endParaRPr lang="en-US" altLang="ko-KR" sz="2000" b="1" i="0" u="none" strike="noStrike" kern="1200" baseline="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  <a:p>
                      <a:pPr algn="ctr" latinLnBrk="1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생활 속 로봇</a:t>
                      </a:r>
                      <a:endParaRPr lang="ko-KR" altLang="en-US" sz="20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CB0B0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2000" b="1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이 로봇이 없다면 어떤 불편함이 있을까</a:t>
                      </a:r>
                      <a:r>
                        <a:rPr lang="en-US" altLang="ko-KR" sz="2000" b="1" i="0" u="none" strike="noStrike" kern="12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  <a:cs typeface="+mn-cs"/>
                        </a:rPr>
                        <a:t>?</a:t>
                      </a:r>
                      <a:endParaRPr lang="ko-KR" altLang="en-US" sz="20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CB0B0"/>
                      </a:solidFill>
                    </a:lnR>
                    <a:lnT w="12700" cmpd="sng">
                      <a:solidFill>
                        <a:srgbClr val="ECB0B0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ndara"/>
                        </a:defRPr>
                      </a:lvl9pPr>
                    </a:lstStyle>
                    <a:p>
                      <a:endParaRPr dirty="0"/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CB0B0"/>
                      </a:solidFill>
                    </a:lnR>
                    <a:lnT w="12700" cmpd="sng">
                      <a:solidFill>
                        <a:srgbClr val="ECB0B0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2669210"/>
                  </a:ext>
                </a:extLst>
              </a:tr>
              <a:tr h="41104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내 생각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친구 생각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490424"/>
                  </a:ext>
                </a:extLst>
              </a:tr>
              <a:tr h="2062422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0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CB0B0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969729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3044CE2F-C1AD-4ED8-D01C-D40718F3A640}"/>
              </a:ext>
            </a:extLst>
          </p:cNvPr>
          <p:cNvSpPr txBox="1"/>
          <p:nvPr/>
        </p:nvSpPr>
        <p:spPr>
          <a:xfrm>
            <a:off x="451566" y="4246300"/>
            <a:ext cx="1944216" cy="486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 로봇</a:t>
            </a:r>
            <a:endParaRPr lang="en-US" altLang="ko-KR" sz="24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FEAFC27-BEB2-A5DD-A865-E827752C5308}"/>
              </a:ext>
            </a:extLst>
          </p:cNvPr>
          <p:cNvGrpSpPr/>
          <p:nvPr/>
        </p:nvGrpSpPr>
        <p:grpSpPr>
          <a:xfrm>
            <a:off x="2764046" y="4660573"/>
            <a:ext cx="3600402" cy="1615758"/>
            <a:chOff x="2701440" y="3006123"/>
            <a:chExt cx="3741119" cy="1938873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510B0254-CCB4-F263-428D-68BB6785F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09E077B-9DB1-AC33-7AA1-888701F78944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975518C-03B5-D2D8-4807-208E01BD7244}"/>
              </a:ext>
            </a:extLst>
          </p:cNvPr>
          <p:cNvSpPr txBox="1"/>
          <p:nvPr/>
        </p:nvSpPr>
        <p:spPr>
          <a:xfrm>
            <a:off x="2438061" y="4227826"/>
            <a:ext cx="328606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내가 생각한 것을 만들려면 회로도 구성해야 하고 기계 요소도 다 만들거나 일일이 사야 한다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E9176B-1610-C7CD-AE99-1C97ACCBECE9}"/>
              </a:ext>
            </a:extLst>
          </p:cNvPr>
          <p:cNvSpPr txBox="1"/>
          <p:nvPr/>
        </p:nvSpPr>
        <p:spPr>
          <a:xfrm>
            <a:off x="5876688" y="4227826"/>
            <a:ext cx="3087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하드웨어를 만들기가 생각보다 쉽지 않을 것 같다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43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17" grpId="2"/>
      <p:bldP spid="17" grpId="3"/>
      <p:bldP spid="5" grpId="1"/>
      <p:bldP spid="5" grpId="2"/>
      <p:bldP spid="5" grpId="3"/>
      <p:bldP spid="9" grpId="1"/>
      <p:bldP spid="9" grpId="2"/>
      <p:bldP spid="9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분야의 로봇 탐색하고 </a:t>
            </a:r>
            <a:endParaRPr lang="en-US" altLang="ko-KR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 생각하기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764C2E6A-00B1-50E1-1AD0-319A27462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050B25-667A-3A13-E2D8-3C4579F64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B73F93-9BE5-3E6C-9C2C-A9126400F7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342FEB7-A70A-C428-78DC-F28378A60B1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4472480" y="3254628"/>
            <a:ext cx="2202421" cy="314423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55A5690-F390-01B4-7D3B-2A7650516B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2307490" y="2969658"/>
            <a:ext cx="2094216" cy="1719130"/>
          </a:xfrm>
          <a:prstGeom prst="rect">
            <a:avLst/>
          </a:prstGeom>
        </p:spPr>
      </p:pic>
      <p:sp>
        <p:nvSpPr>
          <p:cNvPr id="13" name="TextBox 12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C0A8FF3B-3C72-4E9A-F6A2-57CAD7730D8D}"/>
              </a:ext>
            </a:extLst>
          </p:cNvPr>
          <p:cNvSpPr txBox="1"/>
          <p:nvPr/>
        </p:nvSpPr>
        <p:spPr>
          <a:xfrm>
            <a:off x="2628503" y="3254628"/>
            <a:ext cx="1180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그림 보기</a:t>
            </a:r>
            <a:endParaRPr lang="ko-KR" altLang="en-US" sz="28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78DBD1-8BA8-BDBB-7AF0-40B375AE470B}"/>
              </a:ext>
            </a:extLst>
          </p:cNvPr>
          <p:cNvSpPr txBox="1"/>
          <p:nvPr/>
        </p:nvSpPr>
        <p:spPr>
          <a:xfrm>
            <a:off x="734840" y="1411118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다음은 로봇이 활용되는 다양한 분야를 나타낸 그림이다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그림을 보고 각 활동을 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Google Shape;11;p2">
            <a:extLst>
              <a:ext uri="{FF2B5EF4-FFF2-40B4-BE49-F238E27FC236}">
                <a16:creationId xmlns:a16="http://schemas.microsoft.com/office/drawing/2014/main" id="{63AE4E2D-5D3F-78F4-2610-FF4E9A07D4FB}"/>
              </a:ext>
            </a:extLst>
          </p:cNvPr>
          <p:cNvSpPr/>
          <p:nvPr/>
        </p:nvSpPr>
        <p:spPr>
          <a:xfrm>
            <a:off x="392593" y="153463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34598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BA69C3-F0E0-C3F9-B0E5-0FDFAD14D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0ED5C4A-F78F-89FE-3210-4E6D60B011E3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96C9A52-9D89-8B1F-38BB-0DE96CC47025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730BFB-6BEC-C4F6-C7FE-27A75E12512D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1218E1AD-8689-C06D-B822-2A202A7F04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2DA2720-BDE6-7D88-BE83-BF51D5EE71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FAC4FB-D69A-91FC-6B05-99CED735A96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DD7BCB0-7509-1623-5D13-98F344073129}"/>
              </a:ext>
            </a:extLst>
          </p:cNvPr>
          <p:cNvSpPr txBox="1"/>
          <p:nvPr/>
        </p:nvSpPr>
        <p:spPr>
          <a:xfrm>
            <a:off x="734840" y="1411118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그림 속 로봇 중 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가지를 선택하여 적어 보고 이들이 생활 속에서 어떻게 사용되고 있는지 기능을 탐색해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FFCC133D-7DEB-5B74-9467-481A90973619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ECC8058D-AAA9-4D9A-76F6-E0BA816DFE14}"/>
              </a:ext>
            </a:extLst>
          </p:cNvPr>
          <p:cNvGrpSpPr/>
          <p:nvPr/>
        </p:nvGrpSpPr>
        <p:grpSpPr>
          <a:xfrm>
            <a:off x="2779748" y="3514127"/>
            <a:ext cx="3600402" cy="1615758"/>
            <a:chOff x="2701440" y="3006123"/>
            <a:chExt cx="3741119" cy="1938873"/>
          </a:xfrm>
        </p:grpSpPr>
        <p:pic>
          <p:nvPicPr>
            <p:cNvPr id="18" name="그림 17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380D67DC-8914-507E-F179-029FFF78A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19" name="TextBox 18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63BBA2A8-CF5E-EA17-E3ED-7BD01F20F23F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859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7">
            <a:extLst>
              <a:ext uri="{FF2B5EF4-FFF2-40B4-BE49-F238E27FC236}">
                <a16:creationId xmlns:a16="http://schemas.microsoft.com/office/drawing/2014/main" id="{446962C5-0F07-DB5A-9F78-46EFCCB9CA12}"/>
              </a:ext>
            </a:extLst>
          </p:cNvPr>
          <p:cNvSpPr>
            <a:spLocks/>
          </p:cNvSpPr>
          <p:nvPr/>
        </p:nvSpPr>
        <p:spPr bwMode="auto">
          <a:xfrm>
            <a:off x="146923" y="2778361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Freeform 148">
            <a:extLst>
              <a:ext uri="{FF2B5EF4-FFF2-40B4-BE49-F238E27FC236}">
                <a16:creationId xmlns:a16="http://schemas.microsoft.com/office/drawing/2014/main" id="{2C06715E-37ED-E1DB-5C83-FDB2D8CAE6EF}"/>
              </a:ext>
            </a:extLst>
          </p:cNvPr>
          <p:cNvSpPr>
            <a:spLocks/>
          </p:cNvSpPr>
          <p:nvPr/>
        </p:nvSpPr>
        <p:spPr bwMode="auto">
          <a:xfrm>
            <a:off x="696570" y="0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4043965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en-US" altLang="ko-KR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Ⅰ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이해</a:t>
            </a:r>
          </a:p>
        </p:txBody>
      </p:sp>
      <p:sp>
        <p:nvSpPr>
          <p:cNvPr id="28" name="Freeform 148">
            <a:extLst>
              <a:ext uri="{FF2B5EF4-FFF2-40B4-BE49-F238E27FC236}">
                <a16:creationId xmlns:a16="http://schemas.microsoft.com/office/drawing/2014/main" id="{B8F31206-1D3B-B374-E99F-BE5F0EDD3C01}"/>
              </a:ext>
            </a:extLst>
          </p:cNvPr>
          <p:cNvSpPr>
            <a:spLocks/>
          </p:cNvSpPr>
          <p:nvPr/>
        </p:nvSpPr>
        <p:spPr bwMode="auto">
          <a:xfrm>
            <a:off x="1056610" y="0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C2DF06-2760-09BA-C96F-D83FF90AA0C7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F8286-2084-1354-B3D2-9B2F8B1F9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34894E2-059D-652F-2FAA-FD094F72BBD5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9E9DCA8-0C55-B5BD-EF75-88C6A09834CE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C05C4-EE4B-ED77-3143-79B9BDFBF205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BB52B311-E6F2-CF35-6007-94B0D92FE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F7EB894-94F2-5337-0CC9-C046E6E8B6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F52D028-4046-0FB5-57BE-7CCB6DC50C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1BD3432-BB16-FC2E-FB0D-09614F9D0A2A}"/>
              </a:ext>
            </a:extLst>
          </p:cNvPr>
          <p:cNvSpPr txBox="1"/>
          <p:nvPr/>
        </p:nvSpPr>
        <p:spPr>
          <a:xfrm>
            <a:off x="734840" y="1411118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위에 적은 로봇이 점차 발달해가면서 우리에게 어떤 가치가 있을지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개인과 사회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 측면에서의 가치로 구분해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16CE59AC-DC64-ADFA-577F-B49EE6FDBAEC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04C73190-1889-201B-1096-6DE2460B6F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54273"/>
              </p:ext>
            </p:extLst>
          </p:nvPr>
        </p:nvGraphicFramePr>
        <p:xfrm>
          <a:off x="885999" y="3240540"/>
          <a:ext cx="8142217" cy="2924764"/>
        </p:xfrm>
        <a:graphic>
          <a:graphicData uri="http://schemas.openxmlformats.org/drawingml/2006/table">
            <a:tbl>
              <a:tblPr firstRow="1" bandRow="1"/>
              <a:tblGrid>
                <a:gridCol w="2163059">
                  <a:extLst>
                    <a:ext uri="{9D8B030D-6E8A-4147-A177-3AD203B41FA5}">
                      <a16:colId xmlns:a16="http://schemas.microsoft.com/office/drawing/2014/main" val="754018396"/>
                    </a:ext>
                  </a:extLst>
                </a:gridCol>
                <a:gridCol w="5979158">
                  <a:extLst>
                    <a:ext uri="{9D8B030D-6E8A-4147-A177-3AD203B41FA5}">
                      <a16:colId xmlns:a16="http://schemas.microsoft.com/office/drawing/2014/main" val="2580684090"/>
                    </a:ext>
                  </a:extLst>
                </a:gridCol>
              </a:tblGrid>
              <a:tr h="292476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2600" b="1" i="0" u="none" strike="noStrike" kern="120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4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96972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CB7D599-7D41-BD2B-8CC9-BED1FD75BE38}"/>
              </a:ext>
            </a:extLst>
          </p:cNvPr>
          <p:cNvSpPr txBox="1"/>
          <p:nvPr/>
        </p:nvSpPr>
        <p:spPr>
          <a:xfrm>
            <a:off x="3142187" y="3400514"/>
            <a:ext cx="5708485" cy="2450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500"/>
              </a:lnSpc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35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학생들의 요구에 맞는 맞춤형 학습 경험을 제공하고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대화형 활동을 통해 문제 해결 및 코딩과 같은 기술 향상에 도움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DC9937E-D83D-4EE1-E818-F048B245D4FE}"/>
              </a:ext>
            </a:extLst>
          </p:cNvPr>
          <p:cNvGrpSpPr/>
          <p:nvPr/>
        </p:nvGrpSpPr>
        <p:grpSpPr>
          <a:xfrm>
            <a:off x="3538841" y="3895043"/>
            <a:ext cx="3600402" cy="1615758"/>
            <a:chOff x="2701440" y="3006123"/>
            <a:chExt cx="3741119" cy="1938873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1FFCACCF-1F9A-0B5A-9705-DB3781A44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25F3BEF-580D-639D-2489-AE6F72088AE5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2C7635B-ED1E-9E90-A8FB-08C94E1FA317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분야의 로봇 탐색하고 </a:t>
            </a:r>
            <a:endParaRPr lang="en-US" altLang="ko-KR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 생각하기</a:t>
            </a:r>
          </a:p>
        </p:txBody>
      </p:sp>
    </p:spTree>
    <p:extLst>
      <p:ext uri="{BB962C8B-B14F-4D97-AF65-F5344CB8AC3E}">
        <p14:creationId xmlns:p14="http://schemas.microsoft.com/office/powerpoint/2010/main" val="38562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71A8E-4E9E-CF90-7F72-66A18CA31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ED4DCDA-2B28-E2D1-55E4-6A8414F4C13B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DC37081-AFD5-AEAA-60A6-8489D21F8954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C18533-3B2B-0238-A83A-210C23025221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CCF8F2D1-D6E3-F984-1145-41B93659F1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BD10A5-5F30-551E-B7F3-2A18523B92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C42F7BD-8D37-57F5-512D-4115DE2C2A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B8CAFD-78EE-2559-2799-AFE43CEE52E0}"/>
              </a:ext>
            </a:extLst>
          </p:cNvPr>
          <p:cNvSpPr txBox="1"/>
          <p:nvPr/>
        </p:nvSpPr>
        <p:spPr>
          <a:xfrm>
            <a:off x="734840" y="1411118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위에 적은 로봇이 점차 발달해가면서 우리에게 어떤 가치가 있을지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개인과 사회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 측면에서의 가치로 구분해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F639DC28-1292-5264-BD6C-A663EF7D3B11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D6CB0FD-3719-6525-7696-DBC67DD16A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306945"/>
              </p:ext>
            </p:extLst>
          </p:nvPr>
        </p:nvGraphicFramePr>
        <p:xfrm>
          <a:off x="885999" y="3240540"/>
          <a:ext cx="8142217" cy="2852756"/>
        </p:xfrm>
        <a:graphic>
          <a:graphicData uri="http://schemas.openxmlformats.org/drawingml/2006/table">
            <a:tbl>
              <a:tblPr firstRow="1" bandRow="1"/>
              <a:tblGrid>
                <a:gridCol w="2163059">
                  <a:extLst>
                    <a:ext uri="{9D8B030D-6E8A-4147-A177-3AD203B41FA5}">
                      <a16:colId xmlns:a16="http://schemas.microsoft.com/office/drawing/2014/main" val="754018396"/>
                    </a:ext>
                  </a:extLst>
                </a:gridCol>
                <a:gridCol w="5979158">
                  <a:extLst>
                    <a:ext uri="{9D8B030D-6E8A-4147-A177-3AD203B41FA5}">
                      <a16:colId xmlns:a16="http://schemas.microsoft.com/office/drawing/2014/main" val="2580684090"/>
                    </a:ext>
                  </a:extLst>
                </a:gridCol>
              </a:tblGrid>
              <a:tr h="285275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2600" b="1" i="0" u="none" strike="noStrike" kern="120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4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96972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36591F2-6C03-C614-EB44-AC3B51A21967}"/>
              </a:ext>
            </a:extLst>
          </p:cNvPr>
          <p:cNvSpPr txBox="1"/>
          <p:nvPr/>
        </p:nvSpPr>
        <p:spPr>
          <a:xfrm>
            <a:off x="3142187" y="3257644"/>
            <a:ext cx="5708485" cy="2450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500"/>
              </a:lnSpc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35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그룹 활동에서 학생들 간의 협력을 촉진하고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소외된 지역이나 특별한 도움이 필요한 학생들이 교육을 받을 수 있도록 </a:t>
            </a:r>
            <a:r>
              <a:rPr lang="ko-KR" altLang="en-US" sz="26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도와줌</a:t>
            </a:r>
            <a:endParaRPr lang="ko-KR" altLang="en-US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E88E65-4D7E-E4E2-4305-A839C44D4FAC}"/>
              </a:ext>
            </a:extLst>
          </p:cNvPr>
          <p:cNvGrpSpPr/>
          <p:nvPr/>
        </p:nvGrpSpPr>
        <p:grpSpPr>
          <a:xfrm>
            <a:off x="3695138" y="4149080"/>
            <a:ext cx="3600402" cy="1615758"/>
            <a:chOff x="2701440" y="3006123"/>
            <a:chExt cx="3741119" cy="1938873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8E4C205-F0D2-B38D-4086-4D4D8332D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67CC260-5D3F-274E-4601-EB30FFDB41B4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3C60D60-E13C-1C15-D477-EEF8E8A90C72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분야의 로봇 탐색하고 </a:t>
            </a:r>
            <a:endParaRPr lang="en-US" altLang="ko-KR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 생각하기</a:t>
            </a:r>
          </a:p>
        </p:txBody>
      </p:sp>
    </p:spTree>
    <p:extLst>
      <p:ext uri="{BB962C8B-B14F-4D97-AF65-F5344CB8AC3E}">
        <p14:creationId xmlns:p14="http://schemas.microsoft.com/office/powerpoint/2010/main" val="236950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CBCFB-19D3-41C5-64C5-F826DC5EF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88C1A75-EDA0-FB8E-61A2-A47C3003BF65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294E627-75C9-A49D-046A-0B2CB8461719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E8DEE6-B185-F195-6351-6FD044212AA0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3A0882C3-CBB6-1F90-364B-B97BEEB88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28E8ADE-A8AB-1F69-2688-D4D4CF313E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AFF9827-057B-CB9B-C0AE-EB08E664F0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449420F-F560-43A4-A898-64074538ED9C}"/>
              </a:ext>
            </a:extLst>
          </p:cNvPr>
          <p:cNvSpPr txBox="1"/>
          <p:nvPr/>
        </p:nvSpPr>
        <p:spPr>
          <a:xfrm>
            <a:off x="734840" y="1411118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위에 적은 로봇이 점차 발달해가면서 우리에게 어떤 가치가 있을지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개인과 사회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국가 측면에서의 가치로 구분해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7EC84248-6552-6D98-E4AB-EF44C91644DA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A2FFBF9B-E057-70FC-6683-1993EB269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963974"/>
              </p:ext>
            </p:extLst>
          </p:nvPr>
        </p:nvGraphicFramePr>
        <p:xfrm>
          <a:off x="885999" y="3240540"/>
          <a:ext cx="8142217" cy="2852756"/>
        </p:xfrm>
        <a:graphic>
          <a:graphicData uri="http://schemas.openxmlformats.org/drawingml/2006/table">
            <a:tbl>
              <a:tblPr firstRow="1" bandRow="1"/>
              <a:tblGrid>
                <a:gridCol w="2163059">
                  <a:extLst>
                    <a:ext uri="{9D8B030D-6E8A-4147-A177-3AD203B41FA5}">
                      <a16:colId xmlns:a16="http://schemas.microsoft.com/office/drawing/2014/main" val="754018396"/>
                    </a:ext>
                  </a:extLst>
                </a:gridCol>
                <a:gridCol w="5979158">
                  <a:extLst>
                    <a:ext uri="{9D8B030D-6E8A-4147-A177-3AD203B41FA5}">
                      <a16:colId xmlns:a16="http://schemas.microsoft.com/office/drawing/2014/main" val="2580684090"/>
                    </a:ext>
                  </a:extLst>
                </a:gridCol>
              </a:tblGrid>
              <a:tr h="2852756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0" indent="0" algn="ctr">
                        <a:spcAft>
                          <a:spcPts val="12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ko-KR" altLang="en-US" sz="2600" b="1" i="0" u="none" strike="noStrike" kern="1200" baseline="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국가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B0B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ndara"/>
                        </a:defRPr>
                      </a:lvl9pPr>
                    </a:lstStyle>
                    <a:p>
                      <a:pPr marL="342900" indent="-342900">
                        <a:spcAft>
                          <a:spcPts val="1200"/>
                        </a:spcAft>
                        <a:buFont typeface="Arial" panose="020B0604020202020204" pitchFamily="34" charset="0"/>
                        <a:buChar char="•"/>
                      </a:pPr>
                      <a:endParaRPr lang="ko-KR" altLang="en-US" sz="24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CB0B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969729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E82A0F7-D239-C71B-FB23-3C675AC14A4E}"/>
              </a:ext>
            </a:extLst>
          </p:cNvPr>
          <p:cNvSpPr txBox="1"/>
          <p:nvPr/>
        </p:nvSpPr>
        <p:spPr>
          <a:xfrm>
            <a:off x="3104087" y="3352894"/>
            <a:ext cx="5708485" cy="2450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500"/>
              </a:lnSpc>
              <a:spcAft>
                <a:spcPts val="120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교육용 로봇</a:t>
            </a:r>
            <a:endParaRPr lang="en-US" altLang="ko-KR" sz="26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35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기술에 숙련된 미래 대비 인력을 구축하고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교육 시스템을 강화하여 전 세계적으로 혁신과 경쟁력을 육성함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854E60FE-622B-A41E-F968-ABF88699B2FF}"/>
              </a:ext>
            </a:extLst>
          </p:cNvPr>
          <p:cNvGrpSpPr/>
          <p:nvPr/>
        </p:nvGrpSpPr>
        <p:grpSpPr>
          <a:xfrm>
            <a:off x="3769530" y="3949215"/>
            <a:ext cx="3600402" cy="1615758"/>
            <a:chOff x="2701440" y="3006123"/>
            <a:chExt cx="3741119" cy="1938873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C2D683FF-4E71-C183-0A85-AE756ABB08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006123"/>
              <a:ext cx="3741119" cy="1938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23099CE-E14E-F962-3C44-038FD8DF48A9}"/>
                </a:ext>
              </a:extLst>
            </p:cNvPr>
            <p:cNvSpPr txBox="1"/>
            <p:nvPr/>
          </p:nvSpPr>
          <p:spPr>
            <a:xfrm>
              <a:off x="2913847" y="3403458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2B92353-E5C4-6930-0C36-4CAEB7BA69E8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분야의 로봇 탐색하고 </a:t>
            </a:r>
            <a:endParaRPr lang="en-US" altLang="ko-KR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가치 생각하기</a:t>
            </a:r>
          </a:p>
        </p:txBody>
      </p:sp>
    </p:spTree>
    <p:extLst>
      <p:ext uri="{BB962C8B-B14F-4D97-AF65-F5344CB8AC3E}">
        <p14:creationId xmlns:p14="http://schemas.microsoft.com/office/powerpoint/2010/main" val="141364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00608" y="2395463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단원이</a:t>
            </a:r>
            <a:b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</a:b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끝났습니다</a:t>
            </a:r>
            <a: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.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Freeform 147">
            <a:extLst>
              <a:ext uri="{FF2B5EF4-FFF2-40B4-BE49-F238E27FC236}">
                <a16:creationId xmlns:a16="http://schemas.microsoft.com/office/drawing/2014/main" id="{C38E0D2E-8F37-CACD-E6EA-9DB3F3B81737}"/>
              </a:ext>
            </a:extLst>
          </p:cNvPr>
          <p:cNvSpPr>
            <a:spLocks/>
          </p:cNvSpPr>
          <p:nvPr/>
        </p:nvSpPr>
        <p:spPr bwMode="auto">
          <a:xfrm rot="10800000">
            <a:off x="8237171" y="3429000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48">
            <a:extLst>
              <a:ext uri="{FF2B5EF4-FFF2-40B4-BE49-F238E27FC236}">
                <a16:creationId xmlns:a16="http://schemas.microsoft.com/office/drawing/2014/main" id="{0E595FD6-35DD-B86D-F493-7A2A0B09D551}"/>
              </a:ext>
            </a:extLst>
          </p:cNvPr>
          <p:cNvSpPr>
            <a:spLocks/>
          </p:cNvSpPr>
          <p:nvPr/>
        </p:nvSpPr>
        <p:spPr bwMode="auto">
          <a:xfrm rot="10800000">
            <a:off x="5220072" y="4018424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148">
            <a:extLst>
              <a:ext uri="{FF2B5EF4-FFF2-40B4-BE49-F238E27FC236}">
                <a16:creationId xmlns:a16="http://schemas.microsoft.com/office/drawing/2014/main" id="{9FE0C7A0-3445-C145-DADE-6B4280F01AD1}"/>
              </a:ext>
            </a:extLst>
          </p:cNvPr>
          <p:cNvSpPr>
            <a:spLocks/>
          </p:cNvSpPr>
          <p:nvPr/>
        </p:nvSpPr>
        <p:spPr bwMode="auto">
          <a:xfrm rot="10800000">
            <a:off x="6565378" y="5887672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88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696D51F-D6AF-124C-387D-F51DDD166488}"/>
              </a:ext>
            </a:extLst>
          </p:cNvPr>
          <p:cNvSpPr/>
          <p:nvPr/>
        </p:nvSpPr>
        <p:spPr>
          <a:xfrm>
            <a:off x="614606" y="404665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95547-D647-7FC3-1A71-335E2981D93E}"/>
              </a:ext>
            </a:extLst>
          </p:cNvPr>
          <p:cNvSpPr txBox="1"/>
          <p:nvPr/>
        </p:nvSpPr>
        <p:spPr>
          <a:xfrm>
            <a:off x="2020022" y="649283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개념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7423DC4-F49D-5BEF-F73E-D7A0A5FD9A2C}"/>
              </a:ext>
            </a:extLst>
          </p:cNvPr>
          <p:cNvSpPr/>
          <p:nvPr/>
        </p:nvSpPr>
        <p:spPr>
          <a:xfrm>
            <a:off x="1396415" y="1891092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5FC92-07AC-7FA5-3DF9-F01BDDEA0E92}"/>
              </a:ext>
            </a:extLst>
          </p:cNvPr>
          <p:cNvSpPr txBox="1"/>
          <p:nvPr/>
        </p:nvSpPr>
        <p:spPr>
          <a:xfrm>
            <a:off x="2540331" y="2132821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작동 원리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76811427-8A24-6D24-035E-4CAFFB2685DC}"/>
              </a:ext>
            </a:extLst>
          </p:cNvPr>
          <p:cNvSpPr/>
          <p:nvPr/>
        </p:nvSpPr>
        <p:spPr>
          <a:xfrm>
            <a:off x="592825" y="3377519"/>
            <a:ext cx="7380000" cy="1152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B60F8D6-B3AA-8307-FB4B-8AAE3BD3339A}"/>
              </a:ext>
            </a:extLst>
          </p:cNvPr>
          <p:cNvSpPr txBox="1"/>
          <p:nvPr/>
        </p:nvSpPr>
        <p:spPr>
          <a:xfrm>
            <a:off x="2020022" y="3614753"/>
            <a:ext cx="46931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solidFill>
                  <a:srgbClr val="F672A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 속 로봇의 활용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0E57DC2C-2728-4831-2A08-88081414E840}"/>
              </a:ext>
            </a:extLst>
          </p:cNvPr>
          <p:cNvSpPr/>
          <p:nvPr/>
        </p:nvSpPr>
        <p:spPr>
          <a:xfrm>
            <a:off x="1396415" y="4863946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55E6756-8147-DCD2-3F7D-C8E836EC0987}"/>
              </a:ext>
            </a:extLst>
          </p:cNvPr>
          <p:cNvGrpSpPr/>
          <p:nvPr/>
        </p:nvGrpSpPr>
        <p:grpSpPr>
          <a:xfrm>
            <a:off x="1088050" y="4845946"/>
            <a:ext cx="1296000" cy="1188000"/>
            <a:chOff x="1396415" y="2936421"/>
            <a:chExt cx="754162" cy="754162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442F151-6686-C272-06F1-9875AEE20738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AD188E-8C0A-6FD7-0658-E21E49897CB0}"/>
                </a:ext>
              </a:extLst>
            </p:cNvPr>
            <p:cNvSpPr txBox="1"/>
            <p:nvPr/>
          </p:nvSpPr>
          <p:spPr>
            <a:xfrm>
              <a:off x="1414278" y="3101652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04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57EC18C-3472-33DC-C277-4F565A9497DD}"/>
              </a:ext>
            </a:extLst>
          </p:cNvPr>
          <p:cNvSpPr txBox="1"/>
          <p:nvPr/>
        </p:nvSpPr>
        <p:spPr>
          <a:xfrm>
            <a:off x="2540331" y="5116779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 윤리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EE54E7-E469-0D46-E891-9F562E3AAAB1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FCA56-5CE3-77E0-2D60-97B575399987}"/>
              </a:ext>
            </a:extLst>
          </p:cNvPr>
          <p:cNvSpPr txBox="1"/>
          <p:nvPr/>
        </p:nvSpPr>
        <p:spPr>
          <a:xfrm>
            <a:off x="6228184" y="3808333"/>
            <a:ext cx="1478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(46~55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쪽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lang="ko-KR" altLang="en-US" sz="2000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FBA3C8B-D73C-DEE1-D026-3DC05C2CCE9A}"/>
              </a:ext>
            </a:extLst>
          </p:cNvPr>
          <p:cNvGrpSpPr/>
          <p:nvPr/>
        </p:nvGrpSpPr>
        <p:grpSpPr>
          <a:xfrm>
            <a:off x="1088050" y="1877763"/>
            <a:ext cx="1296000" cy="1188000"/>
            <a:chOff x="1396415" y="2936421"/>
            <a:chExt cx="754162" cy="754162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254A9FD-3EA8-4E26-3176-8F10169CE750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4AF757-7451-1711-C699-36AF72033619}"/>
                </a:ext>
              </a:extLst>
            </p:cNvPr>
            <p:cNvSpPr txBox="1"/>
            <p:nvPr/>
          </p:nvSpPr>
          <p:spPr>
            <a:xfrm>
              <a:off x="1396415" y="3092251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841A2DE-0BE9-F264-4C62-CCACE6A27B61}"/>
              </a:ext>
            </a:extLst>
          </p:cNvPr>
          <p:cNvGrpSpPr/>
          <p:nvPr/>
        </p:nvGrpSpPr>
        <p:grpSpPr>
          <a:xfrm>
            <a:off x="538122" y="3361119"/>
            <a:ext cx="1296000" cy="1188000"/>
            <a:chOff x="1396415" y="2936421"/>
            <a:chExt cx="754162" cy="754162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B861588-85AE-466D-3039-5717F7188624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67A7BB-61E7-B193-6EDD-B710D6928741}"/>
                </a:ext>
              </a:extLst>
            </p:cNvPr>
            <p:cNvSpPr txBox="1"/>
            <p:nvPr/>
          </p:nvSpPr>
          <p:spPr>
            <a:xfrm>
              <a:off x="1414278" y="3094336"/>
              <a:ext cx="714384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344D382-AA16-48A2-A3B0-DF1C9CA6B3A4}"/>
              </a:ext>
            </a:extLst>
          </p:cNvPr>
          <p:cNvGrpSpPr/>
          <p:nvPr/>
        </p:nvGrpSpPr>
        <p:grpSpPr>
          <a:xfrm>
            <a:off x="538122" y="390643"/>
            <a:ext cx="1296000" cy="1188000"/>
            <a:chOff x="1396415" y="2936421"/>
            <a:chExt cx="754162" cy="754162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C9190F6-383C-7923-8D37-8BCC787B9483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DA3BED-70DE-507A-1907-C3108B076A9C}"/>
                </a:ext>
              </a:extLst>
            </p:cNvPr>
            <p:cNvSpPr txBox="1"/>
            <p:nvPr/>
          </p:nvSpPr>
          <p:spPr>
            <a:xfrm>
              <a:off x="1418328" y="3093912"/>
              <a:ext cx="71033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9AB8E08-E8B0-D949-8A4C-BD3BE07453B3}"/>
              </a:ext>
            </a:extLst>
          </p:cNvPr>
          <p:cNvSpPr/>
          <p:nvPr/>
        </p:nvSpPr>
        <p:spPr>
          <a:xfrm>
            <a:off x="395536" y="203003"/>
            <a:ext cx="8568952" cy="684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754162" cy="754162"/>
          </a:xfrm>
          <a:prstGeom prst="ellipse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270255" y="229548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03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1077690" y="283393"/>
            <a:ext cx="56545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 속 로봇의 활용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D7026-FA8E-0688-35C2-2E79AD70C4FE}"/>
              </a:ext>
            </a:extLst>
          </p:cNvPr>
          <p:cNvSpPr txBox="1"/>
          <p:nvPr/>
        </p:nvSpPr>
        <p:spPr>
          <a:xfrm>
            <a:off x="7452320" y="283393"/>
            <a:ext cx="12717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27" name="TextBox 26">
            <a:hlinkClick r:id="rId2" action="ppaction://hlinksldjump"/>
            <a:extLst>
              <a:ext uri="{FF2B5EF4-FFF2-40B4-BE49-F238E27FC236}">
                <a16:creationId xmlns:a16="http://schemas.microsoft.com/office/drawing/2014/main" id="{7057A7F9-1C57-9940-C880-711D2D465C1B}"/>
              </a:ext>
            </a:extLst>
          </p:cNvPr>
          <p:cNvSpPr txBox="1"/>
          <p:nvPr/>
        </p:nvSpPr>
        <p:spPr>
          <a:xfrm>
            <a:off x="2670628" y="1086226"/>
            <a:ext cx="6298976" cy="720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이 단원을 배우고 나면</a:t>
            </a:r>
          </a:p>
        </p:txBody>
      </p:sp>
      <p:sp>
        <p:nvSpPr>
          <p:cNvPr id="28" name="사각형: 둥근 모서리 27">
            <a:hlinkClick r:id="rId3" action="ppaction://hlinksldjump"/>
            <a:extLst>
              <a:ext uri="{FF2B5EF4-FFF2-40B4-BE49-F238E27FC236}">
                <a16:creationId xmlns:a16="http://schemas.microsoft.com/office/drawing/2014/main" id="{49C569C0-957D-907A-7CB9-A7C10A3DD5AF}"/>
              </a:ext>
            </a:extLst>
          </p:cNvPr>
          <p:cNvSpPr/>
          <p:nvPr/>
        </p:nvSpPr>
        <p:spPr>
          <a:xfrm>
            <a:off x="348308" y="1045973"/>
            <a:ext cx="2495502" cy="789429"/>
          </a:xfrm>
          <a:prstGeom prst="roundRect">
            <a:avLst/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학습 목표</a:t>
            </a:r>
          </a:p>
        </p:txBody>
      </p:sp>
      <p:sp>
        <p:nvSpPr>
          <p:cNvPr id="29" name="TextBox 28">
            <a:hlinkClick r:id="rId4" action="ppaction://hlinksldjump"/>
            <a:extLst>
              <a:ext uri="{FF2B5EF4-FFF2-40B4-BE49-F238E27FC236}">
                <a16:creationId xmlns:a16="http://schemas.microsoft.com/office/drawing/2014/main" id="{75E1106C-3632-5892-E413-872A9EA5AA05}"/>
              </a:ext>
            </a:extLst>
          </p:cNvPr>
          <p:cNvSpPr txBox="1"/>
          <p:nvPr/>
        </p:nvSpPr>
        <p:spPr>
          <a:xfrm>
            <a:off x="2670628" y="1926731"/>
            <a:ext cx="6293859" cy="936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옛날 예술가들이 상상한 생활 속 로봇은 현실이 되었을까</a:t>
            </a:r>
            <a:r>
              <a:rPr lang="en-US" altLang="ko-KR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600" b="1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사각형: 둥근 모서리 29">
            <a:hlinkClick r:id="rId2" action="ppaction://hlinksldjump"/>
            <a:extLst>
              <a:ext uri="{FF2B5EF4-FFF2-40B4-BE49-F238E27FC236}">
                <a16:creationId xmlns:a16="http://schemas.microsoft.com/office/drawing/2014/main" id="{13625ED9-A4F1-30CF-86CC-FBD7BCA95163}"/>
              </a:ext>
            </a:extLst>
          </p:cNvPr>
          <p:cNvSpPr/>
          <p:nvPr/>
        </p:nvSpPr>
        <p:spPr>
          <a:xfrm>
            <a:off x="348306" y="1890731"/>
            <a:ext cx="2495502" cy="1008000"/>
          </a:xfrm>
          <a:prstGeom prst="roundRect">
            <a:avLst>
              <a:gd name="adj" fmla="val 13620"/>
            </a:avLst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 열기</a:t>
            </a:r>
          </a:p>
        </p:txBody>
      </p:sp>
      <p:sp>
        <p:nvSpPr>
          <p:cNvPr id="31" name="TextBox 30">
            <a:hlinkClick r:id="rId5" action="ppaction://hlinksldjump"/>
            <a:extLst>
              <a:ext uri="{FF2B5EF4-FFF2-40B4-BE49-F238E27FC236}">
                <a16:creationId xmlns:a16="http://schemas.microsoft.com/office/drawing/2014/main" id="{1B73A0FD-D984-A75C-D84A-6DD53A424E48}"/>
              </a:ext>
            </a:extLst>
          </p:cNvPr>
          <p:cNvSpPr txBox="1"/>
          <p:nvPr/>
        </p:nvSpPr>
        <p:spPr>
          <a:xfrm>
            <a:off x="2670628" y="2984916"/>
            <a:ext cx="6293859" cy="720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  <p:sp>
        <p:nvSpPr>
          <p:cNvPr id="32" name="사각형: 둥근 모서리 31">
            <a:hlinkClick r:id="rId6" action="ppaction://hlinksldjump"/>
            <a:extLst>
              <a:ext uri="{FF2B5EF4-FFF2-40B4-BE49-F238E27FC236}">
                <a16:creationId xmlns:a16="http://schemas.microsoft.com/office/drawing/2014/main" id="{A9F7B3EF-9E62-FFED-4E61-EF61FCEE5962}"/>
              </a:ext>
            </a:extLst>
          </p:cNvPr>
          <p:cNvSpPr/>
          <p:nvPr/>
        </p:nvSpPr>
        <p:spPr>
          <a:xfrm>
            <a:off x="348306" y="2954060"/>
            <a:ext cx="2495502" cy="789429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TextBox 32">
            <a:hlinkClick r:id="rId6" action="ppaction://hlinksldjump"/>
            <a:extLst>
              <a:ext uri="{FF2B5EF4-FFF2-40B4-BE49-F238E27FC236}">
                <a16:creationId xmlns:a16="http://schemas.microsoft.com/office/drawing/2014/main" id="{495B7B5D-6DA7-976E-9A6E-77F643020A49}"/>
              </a:ext>
            </a:extLst>
          </p:cNvPr>
          <p:cNvSpPr txBox="1"/>
          <p:nvPr/>
        </p:nvSpPr>
        <p:spPr>
          <a:xfrm>
            <a:off x="2673936" y="4679576"/>
            <a:ext cx="6290497" cy="648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 탐색하기</a:t>
            </a:r>
          </a:p>
        </p:txBody>
      </p:sp>
      <p:sp>
        <p:nvSpPr>
          <p:cNvPr id="34" name="TextBox 33">
            <a:hlinkClick r:id="" action="ppaction://noaction"/>
            <a:extLst>
              <a:ext uri="{FF2B5EF4-FFF2-40B4-BE49-F238E27FC236}">
                <a16:creationId xmlns:a16="http://schemas.microsoft.com/office/drawing/2014/main" id="{5CBE54F4-D5E8-F0DC-7700-7137D77070FF}"/>
              </a:ext>
            </a:extLst>
          </p:cNvPr>
          <p:cNvSpPr txBox="1"/>
          <p:nvPr/>
        </p:nvSpPr>
        <p:spPr>
          <a:xfrm>
            <a:off x="348306" y="4643576"/>
            <a:ext cx="2495502" cy="720000"/>
          </a:xfrm>
          <a:prstGeom prst="roundRect">
            <a:avLst/>
          </a:prstGeom>
          <a:solidFill>
            <a:srgbClr val="E9D1F7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2F792-5537-EBEA-331A-C73D14A87126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hlinkClick r:id="rId7" action="ppaction://hlinksldjump"/>
            <a:extLst>
              <a:ext uri="{FF2B5EF4-FFF2-40B4-BE49-F238E27FC236}">
                <a16:creationId xmlns:a16="http://schemas.microsoft.com/office/drawing/2014/main" id="{3E450D1B-8C8A-1462-777E-71D412AEC0ED}"/>
              </a:ext>
            </a:extLst>
          </p:cNvPr>
          <p:cNvSpPr txBox="1"/>
          <p:nvPr/>
        </p:nvSpPr>
        <p:spPr>
          <a:xfrm>
            <a:off x="2670628" y="3832246"/>
            <a:ext cx="6293859" cy="720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사례</a:t>
            </a:r>
          </a:p>
        </p:txBody>
      </p:sp>
      <p:sp>
        <p:nvSpPr>
          <p:cNvPr id="7" name="사각형: 둥근 모서리 6">
            <a:hlinkClick r:id="rId6" action="ppaction://hlinksldjump"/>
            <a:extLst>
              <a:ext uri="{FF2B5EF4-FFF2-40B4-BE49-F238E27FC236}">
                <a16:creationId xmlns:a16="http://schemas.microsoft.com/office/drawing/2014/main" id="{0CD27591-C0E3-2250-F26A-DD963D90EFD4}"/>
              </a:ext>
            </a:extLst>
          </p:cNvPr>
          <p:cNvSpPr/>
          <p:nvPr/>
        </p:nvSpPr>
        <p:spPr>
          <a:xfrm>
            <a:off x="348306" y="3798818"/>
            <a:ext cx="2495502" cy="789429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TextBox 18">
            <a:hlinkClick r:id="rId8" action="ppaction://hlinksldjump"/>
            <a:extLst>
              <a:ext uri="{FF2B5EF4-FFF2-40B4-BE49-F238E27FC236}">
                <a16:creationId xmlns:a16="http://schemas.microsoft.com/office/drawing/2014/main" id="{0376CF92-32A3-2F22-59C3-C32B96E68A26}"/>
              </a:ext>
            </a:extLst>
          </p:cNvPr>
          <p:cNvSpPr txBox="1"/>
          <p:nvPr/>
        </p:nvSpPr>
        <p:spPr>
          <a:xfrm>
            <a:off x="2670629" y="5454160"/>
            <a:ext cx="6293859" cy="936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분야의 로봇 탐색과 가치 생각하기</a:t>
            </a:r>
          </a:p>
        </p:txBody>
      </p:sp>
      <p:sp>
        <p:nvSpPr>
          <p:cNvPr id="16" name="TextBox 15">
            <a:hlinkClick r:id="" action="ppaction://noaction"/>
            <a:extLst>
              <a:ext uri="{FF2B5EF4-FFF2-40B4-BE49-F238E27FC236}">
                <a16:creationId xmlns:a16="http://schemas.microsoft.com/office/drawing/2014/main" id="{901FC903-F3AC-957A-A69B-24C9C1AC07C6}"/>
              </a:ext>
            </a:extLst>
          </p:cNvPr>
          <p:cNvSpPr txBox="1"/>
          <p:nvPr/>
        </p:nvSpPr>
        <p:spPr>
          <a:xfrm>
            <a:off x="348306" y="5418906"/>
            <a:ext cx="2495502" cy="1008000"/>
          </a:xfrm>
          <a:prstGeom prst="roundRect">
            <a:avLst>
              <a:gd name="adj" fmla="val 10052"/>
            </a:avLst>
          </a:prstGeom>
          <a:solidFill>
            <a:srgbClr val="75DDEA"/>
          </a:solidFill>
          <a:ln w="9525">
            <a:noFill/>
          </a:ln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BC94AC7-A994-57AB-DC71-6A867A2DDB29}"/>
              </a:ext>
            </a:extLst>
          </p:cNvPr>
          <p:cNvSpPr/>
          <p:nvPr/>
        </p:nvSpPr>
        <p:spPr>
          <a:xfrm>
            <a:off x="323652" y="1230494"/>
            <a:ext cx="8352804" cy="2972051"/>
          </a:xfrm>
          <a:prstGeom prst="roundRect">
            <a:avLst>
              <a:gd name="adj" fmla="val 5108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5130600" cy="754162"/>
          </a:xfrm>
          <a:prstGeom prst="roundRect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476560" y="244921"/>
            <a:ext cx="482453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이 단원을 배우고 나면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3BA668-BD04-F458-4AA0-B975E6635261}"/>
              </a:ext>
            </a:extLst>
          </p:cNvPr>
          <p:cNvSpPr txBox="1"/>
          <p:nvPr/>
        </p:nvSpPr>
        <p:spPr>
          <a:xfrm>
            <a:off x="469481" y="1467954"/>
            <a:ext cx="810537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 속에서 로봇이 활용되는 분야를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개발과 활용 사례를 탐색하여 긍정적인 가치를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0BF2ABD-A973-8CDD-F008-DA0058D90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F42DF6C-6A7C-311B-4806-D290422AD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39D177-A547-1F54-5A75-01DB0A4C6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89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CB78009-D8A7-1B66-4FC3-EEC105476B48}"/>
              </a:ext>
            </a:extLst>
          </p:cNvPr>
          <p:cNvSpPr/>
          <p:nvPr/>
        </p:nvSpPr>
        <p:spPr>
          <a:xfrm>
            <a:off x="502702" y="1659988"/>
            <a:ext cx="8317770" cy="364122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017DBEE-0381-AAD1-40F3-67B82FEFDC7E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3EE1BA86-1513-F38B-2705-6F9E36D05C46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BB9227-6F4C-493C-E24D-D15AEFE342A1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옛날 예술가들이 상상한 생활 속 로봇은 현실이 되었을까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CD61928F-3A78-710C-74BF-16CED5A05A6C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FFA6C00-F201-4A93-95A7-9742C8241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03896F-6F56-AE9B-2D17-910E5E7AC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BE10CD-3E9F-C8A6-3F70-6802DCCF83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26F7B-40B4-1D94-C4E1-69B5E252CB7A}"/>
              </a:ext>
            </a:extLst>
          </p:cNvPr>
          <p:cNvSpPr txBox="1"/>
          <p:nvPr/>
        </p:nvSpPr>
        <p:spPr>
          <a:xfrm>
            <a:off x="591235" y="1786781"/>
            <a:ext cx="8050063" cy="3373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700"/>
              </a:lnSpc>
              <a:spcAft>
                <a:spcPts val="12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약 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100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여년 전 활동했던 프랑스의 예술가 장 마크 </a:t>
            </a:r>
            <a:r>
              <a:rPr lang="ko-KR" altLang="en-US" sz="2800" b="1" spc="-5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코테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(Jean-Marc </a:t>
            </a:r>
            <a:r>
              <a:rPr lang="en-US" altLang="ko-KR" sz="2800" b="1" spc="-5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Côté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비롯한 여러 예술가들의 작품에서 그들이 상상했던 미래의 생활 속 로봇을 확인할 수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100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여년 전 사람들이 상상한 미래의 모습과 현재의 모습을 비교해 보면 선조들의 엄청난 상상력과 후손들의 탁</a:t>
            </a:r>
            <a:b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800" b="1" spc="-5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월한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실행력에 감탄하게 된다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spc="-50" dirty="0">
              <a:solidFill>
                <a:srgbClr val="211D1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6B2AC323-5978-A770-604B-9C4B30ACC259}"/>
              </a:ext>
            </a:extLst>
          </p:cNvPr>
          <p:cNvSpPr/>
          <p:nvPr/>
        </p:nvSpPr>
        <p:spPr bwMode="auto">
          <a:xfrm>
            <a:off x="5870368" y="4300968"/>
            <a:ext cx="1196740" cy="1242346"/>
          </a:xfrm>
          <a:prstGeom prst="wedgeEllipseCallout">
            <a:avLst>
              <a:gd name="adj1" fmla="val 62819"/>
              <a:gd name="adj2" fmla="val 20278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18AAAD41-C2EB-BA8C-2A38-DBA77C39E2C6}"/>
              </a:ext>
            </a:extLst>
          </p:cNvPr>
          <p:cNvSpPr txBox="1"/>
          <p:nvPr/>
        </p:nvSpPr>
        <p:spPr>
          <a:xfrm>
            <a:off x="5870368" y="4568248"/>
            <a:ext cx="1149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5E11A35-0555-6C1E-96DC-BD8B0568375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698725" y="4392565"/>
            <a:ext cx="2121747" cy="24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214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C2AE2-2C35-1EE6-E5D0-3EA01CCAE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F035061A-3E73-054F-4432-D872E6B0130D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E2EE5E1E-5A07-DB03-EA9C-AE59C704DBF4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236AAC0-E3C3-C555-8DC1-EE7D663D570A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03E680E2-B3EA-BCE8-7C0F-1B362DCB661F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2930038-0FCA-6542-8909-FE83CB793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CEA35F9-DE92-B408-5C59-1B8E8515BA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78A16F7-EBC8-7DAE-8C5B-E5D45C203B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A60F23-ECB6-0A8C-0CB7-A382ED38C424}"/>
              </a:ext>
            </a:extLst>
          </p:cNvPr>
          <p:cNvSpPr txBox="1"/>
          <p:nvPr/>
        </p:nvSpPr>
        <p:spPr>
          <a:xfrm>
            <a:off x="2297615" y="281738"/>
            <a:ext cx="65228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옛날 예술가들이 상상한 생활 속 로봇은 현실이 되었을까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565A505-D7C6-D031-E074-64B24008A43F}"/>
              </a:ext>
            </a:extLst>
          </p:cNvPr>
          <p:cNvSpPr/>
          <p:nvPr/>
        </p:nvSpPr>
        <p:spPr>
          <a:xfrm>
            <a:off x="409322" y="1484558"/>
            <a:ext cx="1066333" cy="2304482"/>
          </a:xfrm>
          <a:prstGeom prst="roundRect">
            <a:avLst>
              <a:gd name="adj" fmla="val 11102"/>
            </a:avLst>
          </a:prstGeom>
          <a:solidFill>
            <a:srgbClr val="B462E2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EE066C-8299-8638-FEDA-DBAF70BDD4D2}"/>
              </a:ext>
            </a:extLst>
          </p:cNvPr>
          <p:cNvSpPr txBox="1"/>
          <p:nvPr/>
        </p:nvSpPr>
        <p:spPr>
          <a:xfrm>
            <a:off x="1581964" y="1452667"/>
            <a:ext cx="7115005" cy="2424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700"/>
              </a:lnSpc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미래를 예견해 보면서 로봇 개발과 활용에 대해 보다 더 긍정적인 사고를 가져보자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제시된 자료와 관련하여 성능이 더 향상된 미래 로봇 개발과 활용을 상상해 보고 함께 이야기해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C5BCD388-E36D-9CE5-963D-F43292CC6BA6}"/>
              </a:ext>
            </a:extLst>
          </p:cNvPr>
          <p:cNvGrpSpPr/>
          <p:nvPr/>
        </p:nvGrpSpPr>
        <p:grpSpPr>
          <a:xfrm>
            <a:off x="2905653" y="4365104"/>
            <a:ext cx="3332693" cy="1495843"/>
            <a:chOff x="6081307" y="5214760"/>
            <a:chExt cx="3332693" cy="1495843"/>
          </a:xfrm>
        </p:grpSpPr>
        <p:pic>
          <p:nvPicPr>
            <p:cNvPr id="12" name="그림 11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F3484A93-AE9C-EC6D-2860-BC9079EDB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13" name="TextBox 12">
              <a:hlinkClick r:id="rId6" action="ppaction://hlinkpres?slideindex=1&amp;slidetitle="/>
              <a:extLst>
                <a:ext uri="{FF2B5EF4-FFF2-40B4-BE49-F238E27FC236}">
                  <a16:creationId xmlns:a16="http://schemas.microsoft.com/office/drawing/2014/main" id="{414512DE-9A6A-1D9B-CF2D-B9C9F1CF45DE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75203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C2BDF-85C1-901A-BEF5-C614053C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3741666-ACDD-6757-2F9E-7A0B2BF75AA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EBE0300-08F4-EEB1-DB8E-3EB76087EC6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30700-840A-C03B-D47D-86DD8577B13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5850B9-8572-E405-0AAA-0AA8492C438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72DACDB-D8D6-7C71-EAE4-7DBAF44276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55C2DC3-CB33-35A5-F51A-9E132A7E4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8B1E28-6041-7D0E-18EB-148A3D7F53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96B477A-8F62-FA1C-1D6F-90419EDAF455}"/>
              </a:ext>
            </a:extLst>
          </p:cNvPr>
          <p:cNvSpPr/>
          <p:nvPr/>
        </p:nvSpPr>
        <p:spPr>
          <a:xfrm>
            <a:off x="361628" y="1301750"/>
            <a:ext cx="8602860" cy="407146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0EF90-1ED3-A74C-4DD6-34CD64066FDD}"/>
              </a:ext>
            </a:extLst>
          </p:cNvPr>
          <p:cNvSpPr txBox="1"/>
          <p:nvPr/>
        </p:nvSpPr>
        <p:spPr>
          <a:xfrm>
            <a:off x="428030" y="1405359"/>
            <a:ext cx="8354342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인간은 오래전부터 자신을 대신하여 여러 가지 일을 수행하는 로봇을 영화나 소설에 자주 등장시켰는데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이제 이러한 상상은 현실이 되어 로봇을 생활 곳곳에서 어렵지 않게 만나고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활용 분야에 따라 크게 산업용 로봇과 서비스용 로봇으로 구분함</a:t>
            </a:r>
          </a:p>
        </p:txBody>
      </p:sp>
    </p:spTree>
    <p:extLst>
      <p:ext uri="{BB962C8B-B14F-4D97-AF65-F5344CB8AC3E}">
        <p14:creationId xmlns:p14="http://schemas.microsoft.com/office/powerpoint/2010/main" val="3715453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BCE7D-9B80-DBE9-86E3-FDFA37ABA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A1C572C-ABA2-58D7-C822-442C6F5D8BA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179EE42-9026-AC84-27EF-92E906A194A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B5A601-1856-081C-3208-DF8A74F258F1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3D927E4-650E-536E-8F63-54889F172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C22D4F2-ADB8-3342-4F02-8E5626BCE8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B1B5F7-C344-529B-1E56-F5F2F90832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855404-DFCC-AFD7-606C-CD06A317D77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C1EE103-3065-2DE1-6D8B-A63E970CEB07}"/>
              </a:ext>
            </a:extLst>
          </p:cNvPr>
          <p:cNvSpPr/>
          <p:nvPr/>
        </p:nvSpPr>
        <p:spPr>
          <a:xfrm>
            <a:off x="854279" y="1790472"/>
            <a:ext cx="8133583" cy="459085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BA012F-F36A-ECC2-5CB9-A7C89E841D98}"/>
              </a:ext>
            </a:extLst>
          </p:cNvPr>
          <p:cNvSpPr txBox="1"/>
          <p:nvPr/>
        </p:nvSpPr>
        <p:spPr>
          <a:xfrm>
            <a:off x="920683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로봇은 산업 현장에서 작업을 수행하기 위한 로봇으로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용도와 특징에 따라 여러 종류가 있으며 다양한 산업 현장에서 각각의 역할에 맞게 사용되고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최근에는 사람과 협업하는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6" action="ppaction://hlinkpres?slideindex=1&amp;slidetitle="/>
              </a:rPr>
              <a:t>협동 로봇*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수요가 크게 증가하면서 작업 현장이 안전해지고 있고 생산성이 크게 늘고 있음</a:t>
            </a: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DF455EB2-99AC-C4BB-7209-B7796D85066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DA5D65-8027-A841-E68E-BB04358FA71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활용 분야</a:t>
            </a:r>
          </a:p>
        </p:txBody>
      </p:sp>
    </p:spTree>
    <p:extLst>
      <p:ext uri="{BB962C8B-B14F-4D97-AF65-F5344CB8AC3E}">
        <p14:creationId xmlns:p14="http://schemas.microsoft.com/office/powerpoint/2010/main" val="3907602635"/>
      </p:ext>
    </p:extLst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4862</TotalTime>
  <Words>881</Words>
  <Application>Microsoft Office PowerPoint</Application>
  <PresentationFormat>화면 슬라이드 쇼(4:3)</PresentationFormat>
  <Paragraphs>144</Paragraphs>
  <Slides>23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1" baseType="lpstr">
      <vt:lpstr>맑은 고딕</vt:lpstr>
      <vt:lpstr>맑은 고딕 Semilight</vt:lpstr>
      <vt:lpstr>맑은 고딕 Semilight</vt:lpstr>
      <vt:lpstr>Arial</vt:lpstr>
      <vt:lpstr>Candara</vt:lpstr>
      <vt:lpstr>Times New Roman</vt:lpstr>
      <vt:lpstr>Wingdings</vt:lpstr>
      <vt:lpstr>Level</vt:lpstr>
      <vt:lpstr>로봇과 공학세계</vt:lpstr>
      <vt:lpstr>Ⅰ 로봇의 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단원이 끝났습니다.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지연 김</cp:lastModifiedBy>
  <cp:revision>47</cp:revision>
  <dcterms:created xsi:type="dcterms:W3CDTF">2024-05-29T05:55:53Z</dcterms:created>
  <dcterms:modified xsi:type="dcterms:W3CDTF">2026-01-19T01:48:06Z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